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0" r:id="rId1"/>
  </p:sldMasterIdLst>
  <p:notesMasterIdLst>
    <p:notesMasterId r:id="rId8"/>
  </p:notesMasterIdLst>
  <p:sldIdLst>
    <p:sldId id="326" r:id="rId2"/>
    <p:sldId id="328" r:id="rId3"/>
    <p:sldId id="329" r:id="rId4"/>
    <p:sldId id="330" r:id="rId5"/>
    <p:sldId id="331" r:id="rId6"/>
    <p:sldId id="332" r:id="rId7"/>
  </p:sldIdLst>
  <p:sldSz cx="9144000" cy="5143500" type="screen16x9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82" d="100"/>
          <a:sy n="82" d="100"/>
        </p:scale>
        <p:origin x="60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EC33F-68B1-49D8-9F5D-CCCD35BED74F}" type="datetimeFigureOut">
              <a:rPr lang="pt-BR" smtClean="0"/>
              <a:t>15/04/2025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5900" y="801688"/>
            <a:ext cx="71278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BEDC4-5D51-40EA-8716-CE9F9D6398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606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46C48F-0B8D-40DD-BD51-AD224F48C0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BDBDE99-5540-4103-AF54-F197212BF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C739E46-474C-4D05-A1D0-619669E83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ABC91-FB9C-4B78-8CBC-FEE519239B2C}" type="datetimeFigureOut">
              <a:rPr lang="pt-BR" smtClean="0"/>
              <a:t>15/04/2025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79BBA83-B63D-4CEF-A6AD-D34F7890B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722CD5-6A53-48B2-B327-B45B44405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9BDA9-23D8-44B0-8CAE-8D8FBA5A3A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5309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6306D2-8FFF-47F7-97C1-36AF4E2D6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B62FBA8-CC1C-4451-A547-B752F9E834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91D902D-0A38-4CF2-9F25-6C86A119F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ABC91-FB9C-4B78-8CBC-FEE519239B2C}" type="datetimeFigureOut">
              <a:rPr lang="pt-BR" smtClean="0"/>
              <a:t>15/04/2025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8C1DCA5-A07E-405A-B20D-67CE9D15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F80C859-2139-4741-9ABD-F397FE5DF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9BDA9-23D8-44B0-8CAE-8D8FBA5A3A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4285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BE5751B-4B15-4964-83B2-2A88D7378E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28F0F1F-0143-4528-A191-6CD367D008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9AD73B-66B6-4E66-A2CF-85BB2FC53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ABC91-FB9C-4B78-8CBC-FEE519239B2C}" type="datetimeFigureOut">
              <a:rPr lang="pt-BR" smtClean="0"/>
              <a:t>15/04/2025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90A546-D0DC-4804-B534-E32F6F586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2E8A1C7-D663-402C-AD0E-C6D72841C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9BDA9-23D8-44B0-8CAE-8D8FBA5A3A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777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308680" y="1748880"/>
            <a:ext cx="4525560" cy="164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7171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BF49AD-D544-418E-BEB3-5A3EE82A7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0F680-CC5F-42B7-953D-8DE873D72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E45826-B803-4964-9FD4-F7C4A182F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ABC91-FB9C-4B78-8CBC-FEE519239B2C}" type="datetimeFigureOut">
              <a:rPr lang="pt-BR" smtClean="0"/>
              <a:t>15/04/2025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3B8779-618F-402A-988B-4583017B0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91D646-E25D-4DC2-B0B4-3245D1E1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9BDA9-23D8-44B0-8CAE-8D8FBA5A3A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867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474F56-4A94-47C7-A694-759E5836E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CE64A56-5CA5-4A72-A829-8BE3EABB7D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864CC40-BED6-4B37-8D3A-BF57D7E31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ABC91-FB9C-4B78-8CBC-FEE519239B2C}" type="datetimeFigureOut">
              <a:rPr lang="pt-BR" smtClean="0"/>
              <a:t>15/04/2025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28DB23D-BD99-4C0F-A8A9-F221FE6C5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4802C1-116B-4047-AEF3-B5E4021DF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9BDA9-23D8-44B0-8CAE-8D8FBA5A3A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833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49319B-F4C7-4A94-88E2-6EF764FE5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B347627-1AAE-46B4-B3EB-9DB2299311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4B6DE09-B80F-417B-9BDD-8BC1493D4E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1285F0-2468-47DF-B56A-646071E60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ABC91-FB9C-4B78-8CBC-FEE519239B2C}" type="datetimeFigureOut">
              <a:rPr lang="pt-BR" smtClean="0"/>
              <a:t>15/04/2025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541E9C2-59F1-48AC-A070-CED251FE9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BB94CAF-A911-4F70-90EE-7CA94007D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9BDA9-23D8-44B0-8CAE-8D8FBA5A3A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549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2117F2-878B-47B8-AE29-D439234B7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2CC6A96-06F3-46A8-96DE-EB256DD46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F415C6A-49CE-4B06-AFD2-83E4A0BEF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1D871F-76D3-4AFC-9266-F724E9BB63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E8C5247-5038-4F88-ABE2-A6E96FCCBB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827CC34-EFF4-4719-8571-1FBCD763D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ABC91-FB9C-4B78-8CBC-FEE519239B2C}" type="datetimeFigureOut">
              <a:rPr lang="pt-BR" smtClean="0"/>
              <a:t>15/04/2025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3067AD4-BDDA-4FFB-AB53-B406227B5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2D7D45A-0532-41C3-985E-F01F71709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9BDA9-23D8-44B0-8CAE-8D8FBA5A3A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6310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D8B256-6F63-40DC-BD89-99F764386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BEE34D9-B12D-4792-B90B-E96C80C82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ABC91-FB9C-4B78-8CBC-FEE519239B2C}" type="datetimeFigureOut">
              <a:rPr lang="pt-BR" smtClean="0"/>
              <a:t>15/04/2025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409A0E2-AD57-4A78-9C25-B16F7440E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8DE3051-1A12-4D17-8799-E0569D41B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9BDA9-23D8-44B0-8CAE-8D8FBA5A3A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394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A9835D8-C603-454E-86CE-F6643E07E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ABC91-FB9C-4B78-8CBC-FEE519239B2C}" type="datetimeFigureOut">
              <a:rPr lang="pt-BR" smtClean="0"/>
              <a:t>15/04/2025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F3AB305-FB85-4965-8EBB-3E35F2E0A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46B9E87-EABD-418D-883C-648401476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9BDA9-23D8-44B0-8CAE-8D8FBA5A3A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1663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468054-7E1B-46BB-884B-9E9C3AEA1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24FE1B4-43A6-4108-A668-3545CC204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1E65123-A88D-498C-9C1E-C72A2D5640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8FEC9A8-B8B8-4AD8-A41C-9A03FE5BE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ABC91-FB9C-4B78-8CBC-FEE519239B2C}" type="datetimeFigureOut">
              <a:rPr lang="pt-BR" smtClean="0"/>
              <a:t>15/04/2025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940F8EA-ECBD-495E-B092-36D8860A8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3E7E16C-36FC-4D19-8B8E-78D0B278E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9BDA9-23D8-44B0-8CAE-8D8FBA5A3A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3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E9426A-743A-433B-925C-375988A31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8747931-9631-417B-BD24-5F2D36D0B8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1491902-4526-46FC-9FAD-854103593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286B036-CD2C-4267-9628-ACF7F2058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ABC91-FB9C-4B78-8CBC-FEE519239B2C}" type="datetimeFigureOut">
              <a:rPr lang="pt-BR" smtClean="0"/>
              <a:t>15/04/2025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C1EA81B-CF7B-4EAD-91D3-6716BE532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AFBE0C6-708B-403E-A5BE-358178D5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9BDA9-23D8-44B0-8CAE-8D8FBA5A3A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0813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A258480-CD82-43E9-A279-5B3A8A15D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4083A59-2F43-42E7-9749-42A1B8AA6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7B27881-4D47-4AE2-9DC8-9D2A45C3A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ABC91-FB9C-4B78-8CBC-FEE519239B2C}" type="datetimeFigureOut">
              <a:rPr lang="pt-BR" smtClean="0"/>
              <a:t>15/04/2025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DF1567-CC0B-45F6-8505-E022D4EC5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067385-2040-4D2F-A40B-202449C07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9BDA9-23D8-44B0-8CAE-8D8FBA5A3A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0671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494;p42"/>
          <p:cNvSpPr/>
          <p:nvPr/>
        </p:nvSpPr>
        <p:spPr>
          <a:xfrm>
            <a:off x="12812400" y="872640"/>
            <a:ext cx="144360" cy="271440"/>
          </a:xfrm>
          <a:custGeom>
            <a:avLst/>
            <a:gdLst>
              <a:gd name="textAreaLeft" fmla="*/ 0 w 144360"/>
              <a:gd name="textAreaRight" fmla="*/ 145080 w 144360"/>
              <a:gd name="textAreaTop" fmla="*/ 0 h 271440"/>
              <a:gd name="textAreaBottom" fmla="*/ 272160 h 271440"/>
            </a:gdLst>
            <a:ahLst/>
            <a:cxnLst/>
            <a:rect l="textAreaLeft" t="textAreaTop" r="textAreaRight" b="textAreaBottom"/>
            <a:pathLst>
              <a:path w="739" h="1388">
                <a:moveTo>
                  <a:pt x="36" y="1"/>
                </a:moveTo>
                <a:cubicBezTo>
                  <a:pt x="27" y="1"/>
                  <a:pt x="18" y="7"/>
                  <a:pt x="12" y="18"/>
                </a:cubicBezTo>
                <a:cubicBezTo>
                  <a:pt x="1" y="30"/>
                  <a:pt x="1" y="42"/>
                  <a:pt x="12" y="54"/>
                </a:cubicBezTo>
                <a:cubicBezTo>
                  <a:pt x="405" y="590"/>
                  <a:pt x="679" y="1352"/>
                  <a:pt x="703" y="1364"/>
                </a:cubicBezTo>
                <a:cubicBezTo>
                  <a:pt x="679" y="1388"/>
                  <a:pt x="715" y="1388"/>
                  <a:pt x="727" y="1388"/>
                </a:cubicBezTo>
                <a:cubicBezTo>
                  <a:pt x="739" y="1364"/>
                  <a:pt x="739" y="1352"/>
                  <a:pt x="739" y="1340"/>
                </a:cubicBezTo>
                <a:cubicBezTo>
                  <a:pt x="739" y="1328"/>
                  <a:pt x="453" y="554"/>
                  <a:pt x="60" y="18"/>
                </a:cubicBezTo>
                <a:cubicBezTo>
                  <a:pt x="54" y="7"/>
                  <a:pt x="45" y="1"/>
                  <a:pt x="36" y="1"/>
                </a:cubicBezTo>
                <a:close/>
              </a:path>
            </a:pathLst>
          </a:custGeom>
          <a:solidFill>
            <a:srgbClr val="FEF8E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46" name="Google Shape;495;p42"/>
          <p:cNvSpPr/>
          <p:nvPr/>
        </p:nvSpPr>
        <p:spPr>
          <a:xfrm>
            <a:off x="12634920" y="984240"/>
            <a:ext cx="165240" cy="225360"/>
          </a:xfrm>
          <a:custGeom>
            <a:avLst/>
            <a:gdLst>
              <a:gd name="textAreaLeft" fmla="*/ 0 w 165240"/>
              <a:gd name="textAreaRight" fmla="*/ 165960 w 165240"/>
              <a:gd name="textAreaTop" fmla="*/ 0 h 225360"/>
              <a:gd name="textAreaBottom" fmla="*/ 226080 h 225360"/>
            </a:gdLst>
            <a:ahLst/>
            <a:cxnLst/>
            <a:rect l="textAreaLeft" t="textAreaTop" r="textAreaRight" b="textAreaBottom"/>
            <a:pathLst>
              <a:path w="846" h="1153">
                <a:moveTo>
                  <a:pt x="804" y="0"/>
                </a:moveTo>
                <a:cubicBezTo>
                  <a:pt x="798" y="0"/>
                  <a:pt x="792" y="3"/>
                  <a:pt x="786" y="9"/>
                </a:cubicBezTo>
                <a:cubicBezTo>
                  <a:pt x="751" y="21"/>
                  <a:pt x="179" y="497"/>
                  <a:pt x="1" y="1116"/>
                </a:cubicBezTo>
                <a:cubicBezTo>
                  <a:pt x="1" y="1128"/>
                  <a:pt x="1" y="1140"/>
                  <a:pt x="24" y="1152"/>
                </a:cubicBezTo>
                <a:cubicBezTo>
                  <a:pt x="24" y="1140"/>
                  <a:pt x="36" y="1140"/>
                  <a:pt x="60" y="1140"/>
                </a:cubicBezTo>
                <a:lnTo>
                  <a:pt x="72" y="1128"/>
                </a:lnTo>
                <a:cubicBezTo>
                  <a:pt x="251" y="533"/>
                  <a:pt x="822" y="57"/>
                  <a:pt x="822" y="57"/>
                </a:cubicBezTo>
                <a:cubicBezTo>
                  <a:pt x="846" y="45"/>
                  <a:pt x="846" y="21"/>
                  <a:pt x="822" y="9"/>
                </a:cubicBezTo>
                <a:cubicBezTo>
                  <a:pt x="816" y="3"/>
                  <a:pt x="810" y="0"/>
                  <a:pt x="804" y="0"/>
                </a:cubicBezTo>
                <a:close/>
              </a:path>
            </a:pathLst>
          </a:custGeom>
          <a:solidFill>
            <a:srgbClr val="FEF8E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47" name="Google Shape;496;p42"/>
          <p:cNvSpPr/>
          <p:nvPr/>
        </p:nvSpPr>
        <p:spPr>
          <a:xfrm>
            <a:off x="12359160" y="2644560"/>
            <a:ext cx="116280" cy="53280"/>
          </a:xfrm>
          <a:custGeom>
            <a:avLst/>
            <a:gdLst>
              <a:gd name="textAreaLeft" fmla="*/ 0 w 116280"/>
              <a:gd name="textAreaRight" fmla="*/ 117000 w 116280"/>
              <a:gd name="textAreaTop" fmla="*/ 0 h 53280"/>
              <a:gd name="textAreaBottom" fmla="*/ 54000 h 53280"/>
            </a:gdLst>
            <a:ahLst/>
            <a:cxnLst/>
            <a:rect l="textAreaLeft" t="textAreaTop" r="textAreaRight" b="textAreaBottom"/>
            <a:pathLst>
              <a:path w="596" h="275" fill="none">
                <a:moveTo>
                  <a:pt x="1" y="274"/>
                </a:moveTo>
                <a:cubicBezTo>
                  <a:pt x="191" y="179"/>
                  <a:pt x="394" y="96"/>
                  <a:pt x="596" y="0"/>
                </a:cubicBezTo>
              </a:path>
            </a:pathLst>
          </a:custGeom>
          <a:noFill/>
          <a:ln w="4475" cap="rnd">
            <a:solidFill>
              <a:srgbClr val="2AB59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27000" rIns="90000" bIns="2700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B6C6D57-EE4F-4B82-BA72-728871BFCB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144080"/>
            <a:ext cx="2880320" cy="2720751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1C93A8A0-45AD-4764-85A0-DCA2F9F673EE}"/>
              </a:ext>
            </a:extLst>
          </p:cNvPr>
          <p:cNvSpPr txBox="1"/>
          <p:nvPr/>
        </p:nvSpPr>
        <p:spPr>
          <a:xfrm>
            <a:off x="907876" y="220750"/>
            <a:ext cx="8070884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i="1" dirty="0">
                <a:solidFill>
                  <a:srgbClr val="002060"/>
                </a:solidFill>
                <a:latin typeface="Agency FB" panose="020B0503020202020204" pitchFamily="34" charset="0"/>
              </a:rPr>
              <a:t>DANÇA DE SÃO GONÇALO  DO CROATÁ</a:t>
            </a:r>
          </a:p>
          <a:p>
            <a:pPr algn="ctr"/>
            <a:r>
              <a:rPr lang="pt-BR" sz="2800" b="1" i="1" dirty="0">
                <a:solidFill>
                  <a:srgbClr val="002060"/>
                </a:solidFill>
                <a:latin typeface="Agency FB" panose="020B0503020202020204" pitchFamily="34" charset="0"/>
              </a:rPr>
              <a:t>PATRIMÔNIO IMATERIAL DO BRASIL</a:t>
            </a:r>
          </a:p>
          <a:p>
            <a:endParaRPr lang="pt-BR" b="1" i="1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21B8D72-719B-4742-BDB2-E96F0F676D3D}"/>
              </a:ext>
            </a:extLst>
          </p:cNvPr>
          <p:cNvSpPr txBox="1"/>
          <p:nvPr/>
        </p:nvSpPr>
        <p:spPr>
          <a:xfrm>
            <a:off x="536558" y="3999420"/>
            <a:ext cx="8070884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i="1" dirty="0">
                <a:solidFill>
                  <a:srgbClr val="0070C0"/>
                </a:solidFill>
                <a:latin typeface="Agency FB" panose="020B0503020202020204" pitchFamily="34" charset="0"/>
              </a:rPr>
              <a:t>Mestra Expedita Moreira dos Santos</a:t>
            </a:r>
          </a:p>
          <a:p>
            <a:pPr algn="ctr"/>
            <a:r>
              <a:rPr lang="pt-BR" sz="2800" b="1" i="1" dirty="0">
                <a:solidFill>
                  <a:srgbClr val="0070C0"/>
                </a:solidFill>
                <a:latin typeface="Agency FB" panose="020B0503020202020204" pitchFamily="34" charset="0"/>
              </a:rPr>
              <a:t>Tianguá-Ceará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325755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494;p42"/>
          <p:cNvSpPr/>
          <p:nvPr/>
        </p:nvSpPr>
        <p:spPr>
          <a:xfrm>
            <a:off x="12812400" y="872640"/>
            <a:ext cx="144360" cy="271440"/>
          </a:xfrm>
          <a:custGeom>
            <a:avLst/>
            <a:gdLst>
              <a:gd name="textAreaLeft" fmla="*/ 0 w 144360"/>
              <a:gd name="textAreaRight" fmla="*/ 145080 w 144360"/>
              <a:gd name="textAreaTop" fmla="*/ 0 h 271440"/>
              <a:gd name="textAreaBottom" fmla="*/ 272160 h 271440"/>
            </a:gdLst>
            <a:ahLst/>
            <a:cxnLst/>
            <a:rect l="textAreaLeft" t="textAreaTop" r="textAreaRight" b="textAreaBottom"/>
            <a:pathLst>
              <a:path w="739" h="1388">
                <a:moveTo>
                  <a:pt x="36" y="1"/>
                </a:moveTo>
                <a:cubicBezTo>
                  <a:pt x="27" y="1"/>
                  <a:pt x="18" y="7"/>
                  <a:pt x="12" y="18"/>
                </a:cubicBezTo>
                <a:cubicBezTo>
                  <a:pt x="1" y="30"/>
                  <a:pt x="1" y="42"/>
                  <a:pt x="12" y="54"/>
                </a:cubicBezTo>
                <a:cubicBezTo>
                  <a:pt x="405" y="590"/>
                  <a:pt x="679" y="1352"/>
                  <a:pt x="703" y="1364"/>
                </a:cubicBezTo>
                <a:cubicBezTo>
                  <a:pt x="679" y="1388"/>
                  <a:pt x="715" y="1388"/>
                  <a:pt x="727" y="1388"/>
                </a:cubicBezTo>
                <a:cubicBezTo>
                  <a:pt x="739" y="1364"/>
                  <a:pt x="739" y="1352"/>
                  <a:pt x="739" y="1340"/>
                </a:cubicBezTo>
                <a:cubicBezTo>
                  <a:pt x="739" y="1328"/>
                  <a:pt x="453" y="554"/>
                  <a:pt x="60" y="18"/>
                </a:cubicBezTo>
                <a:cubicBezTo>
                  <a:pt x="54" y="7"/>
                  <a:pt x="45" y="1"/>
                  <a:pt x="36" y="1"/>
                </a:cubicBezTo>
                <a:close/>
              </a:path>
            </a:pathLst>
          </a:custGeom>
          <a:solidFill>
            <a:srgbClr val="FEF8E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46" name="Google Shape;495;p42"/>
          <p:cNvSpPr/>
          <p:nvPr/>
        </p:nvSpPr>
        <p:spPr>
          <a:xfrm>
            <a:off x="12634920" y="984240"/>
            <a:ext cx="165240" cy="225360"/>
          </a:xfrm>
          <a:custGeom>
            <a:avLst/>
            <a:gdLst>
              <a:gd name="textAreaLeft" fmla="*/ 0 w 165240"/>
              <a:gd name="textAreaRight" fmla="*/ 165960 w 165240"/>
              <a:gd name="textAreaTop" fmla="*/ 0 h 225360"/>
              <a:gd name="textAreaBottom" fmla="*/ 226080 h 225360"/>
            </a:gdLst>
            <a:ahLst/>
            <a:cxnLst/>
            <a:rect l="textAreaLeft" t="textAreaTop" r="textAreaRight" b="textAreaBottom"/>
            <a:pathLst>
              <a:path w="846" h="1153">
                <a:moveTo>
                  <a:pt x="804" y="0"/>
                </a:moveTo>
                <a:cubicBezTo>
                  <a:pt x="798" y="0"/>
                  <a:pt x="792" y="3"/>
                  <a:pt x="786" y="9"/>
                </a:cubicBezTo>
                <a:cubicBezTo>
                  <a:pt x="751" y="21"/>
                  <a:pt x="179" y="497"/>
                  <a:pt x="1" y="1116"/>
                </a:cubicBezTo>
                <a:cubicBezTo>
                  <a:pt x="1" y="1128"/>
                  <a:pt x="1" y="1140"/>
                  <a:pt x="24" y="1152"/>
                </a:cubicBezTo>
                <a:cubicBezTo>
                  <a:pt x="24" y="1140"/>
                  <a:pt x="36" y="1140"/>
                  <a:pt x="60" y="1140"/>
                </a:cubicBezTo>
                <a:lnTo>
                  <a:pt x="72" y="1128"/>
                </a:lnTo>
                <a:cubicBezTo>
                  <a:pt x="251" y="533"/>
                  <a:pt x="822" y="57"/>
                  <a:pt x="822" y="57"/>
                </a:cubicBezTo>
                <a:cubicBezTo>
                  <a:pt x="846" y="45"/>
                  <a:pt x="846" y="21"/>
                  <a:pt x="822" y="9"/>
                </a:cubicBezTo>
                <a:cubicBezTo>
                  <a:pt x="816" y="3"/>
                  <a:pt x="810" y="0"/>
                  <a:pt x="804" y="0"/>
                </a:cubicBezTo>
                <a:close/>
              </a:path>
            </a:pathLst>
          </a:custGeom>
          <a:solidFill>
            <a:srgbClr val="FEF8E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47" name="Google Shape;496;p42"/>
          <p:cNvSpPr/>
          <p:nvPr/>
        </p:nvSpPr>
        <p:spPr>
          <a:xfrm>
            <a:off x="12359160" y="2644560"/>
            <a:ext cx="116280" cy="53280"/>
          </a:xfrm>
          <a:custGeom>
            <a:avLst/>
            <a:gdLst>
              <a:gd name="textAreaLeft" fmla="*/ 0 w 116280"/>
              <a:gd name="textAreaRight" fmla="*/ 117000 w 116280"/>
              <a:gd name="textAreaTop" fmla="*/ 0 h 53280"/>
              <a:gd name="textAreaBottom" fmla="*/ 54000 h 53280"/>
            </a:gdLst>
            <a:ahLst/>
            <a:cxnLst/>
            <a:rect l="textAreaLeft" t="textAreaTop" r="textAreaRight" b="textAreaBottom"/>
            <a:pathLst>
              <a:path w="596" h="275" fill="none">
                <a:moveTo>
                  <a:pt x="1" y="274"/>
                </a:moveTo>
                <a:cubicBezTo>
                  <a:pt x="191" y="179"/>
                  <a:pt x="394" y="96"/>
                  <a:pt x="596" y="0"/>
                </a:cubicBezTo>
              </a:path>
            </a:pathLst>
          </a:custGeom>
          <a:noFill/>
          <a:ln w="4475" cap="rnd">
            <a:solidFill>
              <a:srgbClr val="2AB59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27000" rIns="90000" bIns="2700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C392C13-0A73-45A3-B751-28E2C81D34AD}"/>
              </a:ext>
            </a:extLst>
          </p:cNvPr>
          <p:cNvSpPr txBox="1"/>
          <p:nvPr/>
        </p:nvSpPr>
        <p:spPr>
          <a:xfrm>
            <a:off x="907876" y="220750"/>
            <a:ext cx="80708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i="1" dirty="0"/>
              <a:t>DANÇA DE SÃO GONÇALO PATRIMÔNIO IMATERIAL DO BRASIL</a:t>
            </a:r>
          </a:p>
          <a:p>
            <a:endParaRPr lang="pt-BR" b="1" i="1" dirty="0"/>
          </a:p>
          <a:p>
            <a:r>
              <a:rPr lang="pt-BR" i="1" dirty="0"/>
              <a:t>A Dança de São Gonçalo foi registrada em 2012 pelo IPHAN (Instituto do Patrimônio Histórico e Artístico Nacional) como patrimônio imaterial da cultura brasileira. </a:t>
            </a:r>
          </a:p>
        </p:txBody>
      </p:sp>
      <p:pic>
        <p:nvPicPr>
          <p:cNvPr id="1026" name="Picture 2" descr="Resultado de imagem para animação sobre a dança de são gonçalo">
            <a:extLst>
              <a:ext uri="{FF2B5EF4-FFF2-40B4-BE49-F238E27FC236}">
                <a16:creationId xmlns:a16="http://schemas.microsoft.com/office/drawing/2014/main" id="{7B939B89-4ADD-4C78-BC94-270F694EDA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71" t="4893" r="22346"/>
          <a:stretch/>
        </p:blipFill>
        <p:spPr bwMode="auto">
          <a:xfrm>
            <a:off x="8256167" y="3651870"/>
            <a:ext cx="864096" cy="1507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Ensino Fundamental – Conexão Escola SME">
            <a:extLst>
              <a:ext uri="{FF2B5EF4-FFF2-40B4-BE49-F238E27FC236}">
                <a16:creationId xmlns:a16="http://schemas.microsoft.com/office/drawing/2014/main" id="{F1FDB1FF-C8E6-4583-AA93-0299C4968D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92" r="54170" b="52250"/>
          <a:stretch/>
        </p:blipFill>
        <p:spPr bwMode="auto">
          <a:xfrm>
            <a:off x="37646" y="131437"/>
            <a:ext cx="895636" cy="1012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2040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494;p42"/>
          <p:cNvSpPr/>
          <p:nvPr/>
        </p:nvSpPr>
        <p:spPr>
          <a:xfrm>
            <a:off x="12812400" y="872640"/>
            <a:ext cx="144360" cy="271440"/>
          </a:xfrm>
          <a:custGeom>
            <a:avLst/>
            <a:gdLst>
              <a:gd name="textAreaLeft" fmla="*/ 0 w 144360"/>
              <a:gd name="textAreaRight" fmla="*/ 145080 w 144360"/>
              <a:gd name="textAreaTop" fmla="*/ 0 h 271440"/>
              <a:gd name="textAreaBottom" fmla="*/ 272160 h 271440"/>
            </a:gdLst>
            <a:ahLst/>
            <a:cxnLst/>
            <a:rect l="textAreaLeft" t="textAreaTop" r="textAreaRight" b="textAreaBottom"/>
            <a:pathLst>
              <a:path w="739" h="1388">
                <a:moveTo>
                  <a:pt x="36" y="1"/>
                </a:moveTo>
                <a:cubicBezTo>
                  <a:pt x="27" y="1"/>
                  <a:pt x="18" y="7"/>
                  <a:pt x="12" y="18"/>
                </a:cubicBezTo>
                <a:cubicBezTo>
                  <a:pt x="1" y="30"/>
                  <a:pt x="1" y="42"/>
                  <a:pt x="12" y="54"/>
                </a:cubicBezTo>
                <a:cubicBezTo>
                  <a:pt x="405" y="590"/>
                  <a:pt x="679" y="1352"/>
                  <a:pt x="703" y="1364"/>
                </a:cubicBezTo>
                <a:cubicBezTo>
                  <a:pt x="679" y="1388"/>
                  <a:pt x="715" y="1388"/>
                  <a:pt x="727" y="1388"/>
                </a:cubicBezTo>
                <a:cubicBezTo>
                  <a:pt x="739" y="1364"/>
                  <a:pt x="739" y="1352"/>
                  <a:pt x="739" y="1340"/>
                </a:cubicBezTo>
                <a:cubicBezTo>
                  <a:pt x="739" y="1328"/>
                  <a:pt x="453" y="554"/>
                  <a:pt x="60" y="18"/>
                </a:cubicBezTo>
                <a:cubicBezTo>
                  <a:pt x="54" y="7"/>
                  <a:pt x="45" y="1"/>
                  <a:pt x="36" y="1"/>
                </a:cubicBezTo>
                <a:close/>
              </a:path>
            </a:pathLst>
          </a:custGeom>
          <a:solidFill>
            <a:srgbClr val="FEF8E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46" name="Google Shape;495;p42"/>
          <p:cNvSpPr/>
          <p:nvPr/>
        </p:nvSpPr>
        <p:spPr>
          <a:xfrm>
            <a:off x="12634920" y="984240"/>
            <a:ext cx="165240" cy="225360"/>
          </a:xfrm>
          <a:custGeom>
            <a:avLst/>
            <a:gdLst>
              <a:gd name="textAreaLeft" fmla="*/ 0 w 165240"/>
              <a:gd name="textAreaRight" fmla="*/ 165960 w 165240"/>
              <a:gd name="textAreaTop" fmla="*/ 0 h 225360"/>
              <a:gd name="textAreaBottom" fmla="*/ 226080 h 225360"/>
            </a:gdLst>
            <a:ahLst/>
            <a:cxnLst/>
            <a:rect l="textAreaLeft" t="textAreaTop" r="textAreaRight" b="textAreaBottom"/>
            <a:pathLst>
              <a:path w="846" h="1153">
                <a:moveTo>
                  <a:pt x="804" y="0"/>
                </a:moveTo>
                <a:cubicBezTo>
                  <a:pt x="798" y="0"/>
                  <a:pt x="792" y="3"/>
                  <a:pt x="786" y="9"/>
                </a:cubicBezTo>
                <a:cubicBezTo>
                  <a:pt x="751" y="21"/>
                  <a:pt x="179" y="497"/>
                  <a:pt x="1" y="1116"/>
                </a:cubicBezTo>
                <a:cubicBezTo>
                  <a:pt x="1" y="1128"/>
                  <a:pt x="1" y="1140"/>
                  <a:pt x="24" y="1152"/>
                </a:cubicBezTo>
                <a:cubicBezTo>
                  <a:pt x="24" y="1140"/>
                  <a:pt x="36" y="1140"/>
                  <a:pt x="60" y="1140"/>
                </a:cubicBezTo>
                <a:lnTo>
                  <a:pt x="72" y="1128"/>
                </a:lnTo>
                <a:cubicBezTo>
                  <a:pt x="251" y="533"/>
                  <a:pt x="822" y="57"/>
                  <a:pt x="822" y="57"/>
                </a:cubicBezTo>
                <a:cubicBezTo>
                  <a:pt x="846" y="45"/>
                  <a:pt x="846" y="21"/>
                  <a:pt x="822" y="9"/>
                </a:cubicBezTo>
                <a:cubicBezTo>
                  <a:pt x="816" y="3"/>
                  <a:pt x="810" y="0"/>
                  <a:pt x="804" y="0"/>
                </a:cubicBezTo>
                <a:close/>
              </a:path>
            </a:pathLst>
          </a:custGeom>
          <a:solidFill>
            <a:srgbClr val="FEF8E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47" name="Google Shape;496;p42"/>
          <p:cNvSpPr/>
          <p:nvPr/>
        </p:nvSpPr>
        <p:spPr>
          <a:xfrm>
            <a:off x="12359160" y="2644560"/>
            <a:ext cx="116280" cy="53280"/>
          </a:xfrm>
          <a:custGeom>
            <a:avLst/>
            <a:gdLst>
              <a:gd name="textAreaLeft" fmla="*/ 0 w 116280"/>
              <a:gd name="textAreaRight" fmla="*/ 117000 w 116280"/>
              <a:gd name="textAreaTop" fmla="*/ 0 h 53280"/>
              <a:gd name="textAreaBottom" fmla="*/ 54000 h 53280"/>
            </a:gdLst>
            <a:ahLst/>
            <a:cxnLst/>
            <a:rect l="textAreaLeft" t="textAreaTop" r="textAreaRight" b="textAreaBottom"/>
            <a:pathLst>
              <a:path w="596" h="275" fill="none">
                <a:moveTo>
                  <a:pt x="1" y="274"/>
                </a:moveTo>
                <a:cubicBezTo>
                  <a:pt x="191" y="179"/>
                  <a:pt x="394" y="96"/>
                  <a:pt x="596" y="0"/>
                </a:cubicBezTo>
              </a:path>
            </a:pathLst>
          </a:custGeom>
          <a:noFill/>
          <a:ln w="4475" cap="rnd">
            <a:solidFill>
              <a:srgbClr val="2AB59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27000" rIns="90000" bIns="2700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C392C13-0A73-45A3-B751-28E2C81D34AD}"/>
              </a:ext>
            </a:extLst>
          </p:cNvPr>
          <p:cNvSpPr txBox="1"/>
          <p:nvPr/>
        </p:nvSpPr>
        <p:spPr>
          <a:xfrm>
            <a:off x="907876" y="220750"/>
            <a:ext cx="80708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i="1" dirty="0"/>
              <a:t>DANÇA DE SÃO GONÇALO PATRIMÔNIO IMATERIAL DO BRASIL</a:t>
            </a:r>
          </a:p>
          <a:p>
            <a:endParaRPr lang="pt-BR" b="1" i="1" dirty="0"/>
          </a:p>
          <a:p>
            <a:r>
              <a:rPr lang="pt-BR" i="1" dirty="0"/>
              <a:t>A Dança de São Gonçalo foi registrada em 2012 pelo IPHAN (Instituto do Patrimônio Histórico e Artístico Nacional) como patrimônio imaterial da cultura brasileira. </a:t>
            </a:r>
          </a:p>
        </p:txBody>
      </p:sp>
      <p:pic>
        <p:nvPicPr>
          <p:cNvPr id="1026" name="Picture 2" descr="Resultado de imagem para animação sobre a dança de são gonçalo">
            <a:extLst>
              <a:ext uri="{FF2B5EF4-FFF2-40B4-BE49-F238E27FC236}">
                <a16:creationId xmlns:a16="http://schemas.microsoft.com/office/drawing/2014/main" id="{7B939B89-4ADD-4C78-BC94-270F694EDA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71" t="4893" r="22346"/>
          <a:stretch/>
        </p:blipFill>
        <p:spPr bwMode="auto">
          <a:xfrm>
            <a:off x="43780" y="225182"/>
            <a:ext cx="864096" cy="4669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7038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494;p42"/>
          <p:cNvSpPr/>
          <p:nvPr/>
        </p:nvSpPr>
        <p:spPr>
          <a:xfrm>
            <a:off x="12812400" y="872640"/>
            <a:ext cx="144360" cy="271440"/>
          </a:xfrm>
          <a:custGeom>
            <a:avLst/>
            <a:gdLst>
              <a:gd name="textAreaLeft" fmla="*/ 0 w 144360"/>
              <a:gd name="textAreaRight" fmla="*/ 145080 w 144360"/>
              <a:gd name="textAreaTop" fmla="*/ 0 h 271440"/>
              <a:gd name="textAreaBottom" fmla="*/ 272160 h 271440"/>
            </a:gdLst>
            <a:ahLst/>
            <a:cxnLst/>
            <a:rect l="textAreaLeft" t="textAreaTop" r="textAreaRight" b="textAreaBottom"/>
            <a:pathLst>
              <a:path w="739" h="1388">
                <a:moveTo>
                  <a:pt x="36" y="1"/>
                </a:moveTo>
                <a:cubicBezTo>
                  <a:pt x="27" y="1"/>
                  <a:pt x="18" y="7"/>
                  <a:pt x="12" y="18"/>
                </a:cubicBezTo>
                <a:cubicBezTo>
                  <a:pt x="1" y="30"/>
                  <a:pt x="1" y="42"/>
                  <a:pt x="12" y="54"/>
                </a:cubicBezTo>
                <a:cubicBezTo>
                  <a:pt x="405" y="590"/>
                  <a:pt x="679" y="1352"/>
                  <a:pt x="703" y="1364"/>
                </a:cubicBezTo>
                <a:cubicBezTo>
                  <a:pt x="679" y="1388"/>
                  <a:pt x="715" y="1388"/>
                  <a:pt x="727" y="1388"/>
                </a:cubicBezTo>
                <a:cubicBezTo>
                  <a:pt x="739" y="1364"/>
                  <a:pt x="739" y="1352"/>
                  <a:pt x="739" y="1340"/>
                </a:cubicBezTo>
                <a:cubicBezTo>
                  <a:pt x="739" y="1328"/>
                  <a:pt x="453" y="554"/>
                  <a:pt x="60" y="18"/>
                </a:cubicBezTo>
                <a:cubicBezTo>
                  <a:pt x="54" y="7"/>
                  <a:pt x="45" y="1"/>
                  <a:pt x="36" y="1"/>
                </a:cubicBezTo>
                <a:close/>
              </a:path>
            </a:pathLst>
          </a:custGeom>
          <a:solidFill>
            <a:srgbClr val="FEF8E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46" name="Google Shape;495;p42"/>
          <p:cNvSpPr/>
          <p:nvPr/>
        </p:nvSpPr>
        <p:spPr>
          <a:xfrm>
            <a:off x="12634920" y="984240"/>
            <a:ext cx="165240" cy="225360"/>
          </a:xfrm>
          <a:custGeom>
            <a:avLst/>
            <a:gdLst>
              <a:gd name="textAreaLeft" fmla="*/ 0 w 165240"/>
              <a:gd name="textAreaRight" fmla="*/ 165960 w 165240"/>
              <a:gd name="textAreaTop" fmla="*/ 0 h 225360"/>
              <a:gd name="textAreaBottom" fmla="*/ 226080 h 225360"/>
            </a:gdLst>
            <a:ahLst/>
            <a:cxnLst/>
            <a:rect l="textAreaLeft" t="textAreaTop" r="textAreaRight" b="textAreaBottom"/>
            <a:pathLst>
              <a:path w="846" h="1153">
                <a:moveTo>
                  <a:pt x="804" y="0"/>
                </a:moveTo>
                <a:cubicBezTo>
                  <a:pt x="798" y="0"/>
                  <a:pt x="792" y="3"/>
                  <a:pt x="786" y="9"/>
                </a:cubicBezTo>
                <a:cubicBezTo>
                  <a:pt x="751" y="21"/>
                  <a:pt x="179" y="497"/>
                  <a:pt x="1" y="1116"/>
                </a:cubicBezTo>
                <a:cubicBezTo>
                  <a:pt x="1" y="1128"/>
                  <a:pt x="1" y="1140"/>
                  <a:pt x="24" y="1152"/>
                </a:cubicBezTo>
                <a:cubicBezTo>
                  <a:pt x="24" y="1140"/>
                  <a:pt x="36" y="1140"/>
                  <a:pt x="60" y="1140"/>
                </a:cubicBezTo>
                <a:lnTo>
                  <a:pt x="72" y="1128"/>
                </a:lnTo>
                <a:cubicBezTo>
                  <a:pt x="251" y="533"/>
                  <a:pt x="822" y="57"/>
                  <a:pt x="822" y="57"/>
                </a:cubicBezTo>
                <a:cubicBezTo>
                  <a:pt x="846" y="45"/>
                  <a:pt x="846" y="21"/>
                  <a:pt x="822" y="9"/>
                </a:cubicBezTo>
                <a:cubicBezTo>
                  <a:pt x="816" y="3"/>
                  <a:pt x="810" y="0"/>
                  <a:pt x="804" y="0"/>
                </a:cubicBezTo>
                <a:close/>
              </a:path>
            </a:pathLst>
          </a:custGeom>
          <a:solidFill>
            <a:srgbClr val="FEF8E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47" name="Google Shape;496;p42"/>
          <p:cNvSpPr/>
          <p:nvPr/>
        </p:nvSpPr>
        <p:spPr>
          <a:xfrm>
            <a:off x="12359160" y="2644560"/>
            <a:ext cx="116280" cy="53280"/>
          </a:xfrm>
          <a:custGeom>
            <a:avLst/>
            <a:gdLst>
              <a:gd name="textAreaLeft" fmla="*/ 0 w 116280"/>
              <a:gd name="textAreaRight" fmla="*/ 117000 w 116280"/>
              <a:gd name="textAreaTop" fmla="*/ 0 h 53280"/>
              <a:gd name="textAreaBottom" fmla="*/ 54000 h 53280"/>
            </a:gdLst>
            <a:ahLst/>
            <a:cxnLst/>
            <a:rect l="textAreaLeft" t="textAreaTop" r="textAreaRight" b="textAreaBottom"/>
            <a:pathLst>
              <a:path w="596" h="275" fill="none">
                <a:moveTo>
                  <a:pt x="1" y="274"/>
                </a:moveTo>
                <a:cubicBezTo>
                  <a:pt x="191" y="179"/>
                  <a:pt x="394" y="96"/>
                  <a:pt x="596" y="0"/>
                </a:cubicBezTo>
              </a:path>
            </a:pathLst>
          </a:custGeom>
          <a:noFill/>
          <a:ln w="4475" cap="rnd">
            <a:solidFill>
              <a:srgbClr val="2AB59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27000" rIns="90000" bIns="2700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C392C13-0A73-45A3-B751-28E2C81D34AD}"/>
              </a:ext>
            </a:extLst>
          </p:cNvPr>
          <p:cNvSpPr txBox="1"/>
          <p:nvPr/>
        </p:nvSpPr>
        <p:spPr>
          <a:xfrm>
            <a:off x="907876" y="220750"/>
            <a:ext cx="80708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i="1" dirty="0"/>
              <a:t>DANÇA DE SÃO GONÇALO PATRIMÔNIO IMATERIAL DO BRASIL</a:t>
            </a:r>
          </a:p>
          <a:p>
            <a:endParaRPr lang="pt-BR" b="1" i="1" dirty="0"/>
          </a:p>
          <a:p>
            <a:r>
              <a:rPr lang="pt-BR" i="1" dirty="0"/>
              <a:t>A Dança de São Gonçalo foi registrada em 2012 pelo IPHAN (Instituto do Patrimônio Histórico e Artístico Nacional) como patrimônio imaterial da cultura brasileira. </a:t>
            </a:r>
          </a:p>
        </p:txBody>
      </p:sp>
      <p:pic>
        <p:nvPicPr>
          <p:cNvPr id="1026" name="Picture 2" descr="Resultado de imagem para animação sobre a dança de são gonçalo">
            <a:extLst>
              <a:ext uri="{FF2B5EF4-FFF2-40B4-BE49-F238E27FC236}">
                <a16:creationId xmlns:a16="http://schemas.microsoft.com/office/drawing/2014/main" id="{7B939B89-4ADD-4C78-BC94-270F694EDA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71" t="4893" r="22346"/>
          <a:stretch/>
        </p:blipFill>
        <p:spPr bwMode="auto">
          <a:xfrm>
            <a:off x="43780" y="225182"/>
            <a:ext cx="864096" cy="4669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1608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494;p42"/>
          <p:cNvSpPr/>
          <p:nvPr/>
        </p:nvSpPr>
        <p:spPr>
          <a:xfrm>
            <a:off x="12812400" y="872640"/>
            <a:ext cx="144360" cy="271440"/>
          </a:xfrm>
          <a:custGeom>
            <a:avLst/>
            <a:gdLst>
              <a:gd name="textAreaLeft" fmla="*/ 0 w 144360"/>
              <a:gd name="textAreaRight" fmla="*/ 145080 w 144360"/>
              <a:gd name="textAreaTop" fmla="*/ 0 h 271440"/>
              <a:gd name="textAreaBottom" fmla="*/ 272160 h 271440"/>
            </a:gdLst>
            <a:ahLst/>
            <a:cxnLst/>
            <a:rect l="textAreaLeft" t="textAreaTop" r="textAreaRight" b="textAreaBottom"/>
            <a:pathLst>
              <a:path w="739" h="1388">
                <a:moveTo>
                  <a:pt x="36" y="1"/>
                </a:moveTo>
                <a:cubicBezTo>
                  <a:pt x="27" y="1"/>
                  <a:pt x="18" y="7"/>
                  <a:pt x="12" y="18"/>
                </a:cubicBezTo>
                <a:cubicBezTo>
                  <a:pt x="1" y="30"/>
                  <a:pt x="1" y="42"/>
                  <a:pt x="12" y="54"/>
                </a:cubicBezTo>
                <a:cubicBezTo>
                  <a:pt x="405" y="590"/>
                  <a:pt x="679" y="1352"/>
                  <a:pt x="703" y="1364"/>
                </a:cubicBezTo>
                <a:cubicBezTo>
                  <a:pt x="679" y="1388"/>
                  <a:pt x="715" y="1388"/>
                  <a:pt x="727" y="1388"/>
                </a:cubicBezTo>
                <a:cubicBezTo>
                  <a:pt x="739" y="1364"/>
                  <a:pt x="739" y="1352"/>
                  <a:pt x="739" y="1340"/>
                </a:cubicBezTo>
                <a:cubicBezTo>
                  <a:pt x="739" y="1328"/>
                  <a:pt x="453" y="554"/>
                  <a:pt x="60" y="18"/>
                </a:cubicBezTo>
                <a:cubicBezTo>
                  <a:pt x="54" y="7"/>
                  <a:pt x="45" y="1"/>
                  <a:pt x="36" y="1"/>
                </a:cubicBezTo>
                <a:close/>
              </a:path>
            </a:pathLst>
          </a:custGeom>
          <a:solidFill>
            <a:srgbClr val="FEF8E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46" name="Google Shape;495;p42"/>
          <p:cNvSpPr/>
          <p:nvPr/>
        </p:nvSpPr>
        <p:spPr>
          <a:xfrm>
            <a:off x="12634920" y="984240"/>
            <a:ext cx="165240" cy="225360"/>
          </a:xfrm>
          <a:custGeom>
            <a:avLst/>
            <a:gdLst>
              <a:gd name="textAreaLeft" fmla="*/ 0 w 165240"/>
              <a:gd name="textAreaRight" fmla="*/ 165960 w 165240"/>
              <a:gd name="textAreaTop" fmla="*/ 0 h 225360"/>
              <a:gd name="textAreaBottom" fmla="*/ 226080 h 225360"/>
            </a:gdLst>
            <a:ahLst/>
            <a:cxnLst/>
            <a:rect l="textAreaLeft" t="textAreaTop" r="textAreaRight" b="textAreaBottom"/>
            <a:pathLst>
              <a:path w="846" h="1153">
                <a:moveTo>
                  <a:pt x="804" y="0"/>
                </a:moveTo>
                <a:cubicBezTo>
                  <a:pt x="798" y="0"/>
                  <a:pt x="792" y="3"/>
                  <a:pt x="786" y="9"/>
                </a:cubicBezTo>
                <a:cubicBezTo>
                  <a:pt x="751" y="21"/>
                  <a:pt x="179" y="497"/>
                  <a:pt x="1" y="1116"/>
                </a:cubicBezTo>
                <a:cubicBezTo>
                  <a:pt x="1" y="1128"/>
                  <a:pt x="1" y="1140"/>
                  <a:pt x="24" y="1152"/>
                </a:cubicBezTo>
                <a:cubicBezTo>
                  <a:pt x="24" y="1140"/>
                  <a:pt x="36" y="1140"/>
                  <a:pt x="60" y="1140"/>
                </a:cubicBezTo>
                <a:lnTo>
                  <a:pt x="72" y="1128"/>
                </a:lnTo>
                <a:cubicBezTo>
                  <a:pt x="251" y="533"/>
                  <a:pt x="822" y="57"/>
                  <a:pt x="822" y="57"/>
                </a:cubicBezTo>
                <a:cubicBezTo>
                  <a:pt x="846" y="45"/>
                  <a:pt x="846" y="21"/>
                  <a:pt x="822" y="9"/>
                </a:cubicBezTo>
                <a:cubicBezTo>
                  <a:pt x="816" y="3"/>
                  <a:pt x="810" y="0"/>
                  <a:pt x="804" y="0"/>
                </a:cubicBezTo>
                <a:close/>
              </a:path>
            </a:pathLst>
          </a:custGeom>
          <a:solidFill>
            <a:srgbClr val="FEF8E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47" name="Google Shape;496;p42"/>
          <p:cNvSpPr/>
          <p:nvPr/>
        </p:nvSpPr>
        <p:spPr>
          <a:xfrm>
            <a:off x="12359160" y="2644560"/>
            <a:ext cx="116280" cy="53280"/>
          </a:xfrm>
          <a:custGeom>
            <a:avLst/>
            <a:gdLst>
              <a:gd name="textAreaLeft" fmla="*/ 0 w 116280"/>
              <a:gd name="textAreaRight" fmla="*/ 117000 w 116280"/>
              <a:gd name="textAreaTop" fmla="*/ 0 h 53280"/>
              <a:gd name="textAreaBottom" fmla="*/ 54000 h 53280"/>
            </a:gdLst>
            <a:ahLst/>
            <a:cxnLst/>
            <a:rect l="textAreaLeft" t="textAreaTop" r="textAreaRight" b="textAreaBottom"/>
            <a:pathLst>
              <a:path w="596" h="275" fill="none">
                <a:moveTo>
                  <a:pt x="1" y="274"/>
                </a:moveTo>
                <a:cubicBezTo>
                  <a:pt x="191" y="179"/>
                  <a:pt x="394" y="96"/>
                  <a:pt x="596" y="0"/>
                </a:cubicBezTo>
              </a:path>
            </a:pathLst>
          </a:custGeom>
          <a:noFill/>
          <a:ln w="4475" cap="rnd">
            <a:solidFill>
              <a:srgbClr val="2AB59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27000" rIns="90000" bIns="2700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C392C13-0A73-45A3-B751-28E2C81D34AD}"/>
              </a:ext>
            </a:extLst>
          </p:cNvPr>
          <p:cNvSpPr txBox="1"/>
          <p:nvPr/>
        </p:nvSpPr>
        <p:spPr>
          <a:xfrm>
            <a:off x="907876" y="220750"/>
            <a:ext cx="80708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i="1" dirty="0"/>
              <a:t>DANÇA DE SÃO GONÇALO PATRIMÔNIO IMATERIAL DO BRASIL</a:t>
            </a:r>
          </a:p>
          <a:p>
            <a:endParaRPr lang="pt-BR" b="1" i="1" dirty="0"/>
          </a:p>
          <a:p>
            <a:r>
              <a:rPr lang="pt-BR" i="1" dirty="0"/>
              <a:t>A Dança de São Gonçalo foi registrada em 2012 pelo IPHAN (Instituto do Patrimônio Histórico e Artístico Nacional) como patrimônio imaterial da cultura brasileira. </a:t>
            </a:r>
          </a:p>
        </p:txBody>
      </p:sp>
      <p:pic>
        <p:nvPicPr>
          <p:cNvPr id="1026" name="Picture 2" descr="Resultado de imagem para animação sobre a dança de são gonçalo">
            <a:extLst>
              <a:ext uri="{FF2B5EF4-FFF2-40B4-BE49-F238E27FC236}">
                <a16:creationId xmlns:a16="http://schemas.microsoft.com/office/drawing/2014/main" id="{7B939B89-4ADD-4C78-BC94-270F694EDA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71" t="4893" r="22346"/>
          <a:stretch/>
        </p:blipFill>
        <p:spPr bwMode="auto">
          <a:xfrm>
            <a:off x="43780" y="225182"/>
            <a:ext cx="864096" cy="4669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4170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494;p42"/>
          <p:cNvSpPr/>
          <p:nvPr/>
        </p:nvSpPr>
        <p:spPr>
          <a:xfrm>
            <a:off x="12812400" y="872640"/>
            <a:ext cx="144360" cy="271440"/>
          </a:xfrm>
          <a:custGeom>
            <a:avLst/>
            <a:gdLst>
              <a:gd name="textAreaLeft" fmla="*/ 0 w 144360"/>
              <a:gd name="textAreaRight" fmla="*/ 145080 w 144360"/>
              <a:gd name="textAreaTop" fmla="*/ 0 h 271440"/>
              <a:gd name="textAreaBottom" fmla="*/ 272160 h 271440"/>
            </a:gdLst>
            <a:ahLst/>
            <a:cxnLst/>
            <a:rect l="textAreaLeft" t="textAreaTop" r="textAreaRight" b="textAreaBottom"/>
            <a:pathLst>
              <a:path w="739" h="1388">
                <a:moveTo>
                  <a:pt x="36" y="1"/>
                </a:moveTo>
                <a:cubicBezTo>
                  <a:pt x="27" y="1"/>
                  <a:pt x="18" y="7"/>
                  <a:pt x="12" y="18"/>
                </a:cubicBezTo>
                <a:cubicBezTo>
                  <a:pt x="1" y="30"/>
                  <a:pt x="1" y="42"/>
                  <a:pt x="12" y="54"/>
                </a:cubicBezTo>
                <a:cubicBezTo>
                  <a:pt x="405" y="590"/>
                  <a:pt x="679" y="1352"/>
                  <a:pt x="703" y="1364"/>
                </a:cubicBezTo>
                <a:cubicBezTo>
                  <a:pt x="679" y="1388"/>
                  <a:pt x="715" y="1388"/>
                  <a:pt x="727" y="1388"/>
                </a:cubicBezTo>
                <a:cubicBezTo>
                  <a:pt x="739" y="1364"/>
                  <a:pt x="739" y="1352"/>
                  <a:pt x="739" y="1340"/>
                </a:cubicBezTo>
                <a:cubicBezTo>
                  <a:pt x="739" y="1328"/>
                  <a:pt x="453" y="554"/>
                  <a:pt x="60" y="18"/>
                </a:cubicBezTo>
                <a:cubicBezTo>
                  <a:pt x="54" y="7"/>
                  <a:pt x="45" y="1"/>
                  <a:pt x="36" y="1"/>
                </a:cubicBezTo>
                <a:close/>
              </a:path>
            </a:pathLst>
          </a:custGeom>
          <a:solidFill>
            <a:srgbClr val="FEF8E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46" name="Google Shape;495;p42"/>
          <p:cNvSpPr/>
          <p:nvPr/>
        </p:nvSpPr>
        <p:spPr>
          <a:xfrm>
            <a:off x="12634920" y="984240"/>
            <a:ext cx="165240" cy="225360"/>
          </a:xfrm>
          <a:custGeom>
            <a:avLst/>
            <a:gdLst>
              <a:gd name="textAreaLeft" fmla="*/ 0 w 165240"/>
              <a:gd name="textAreaRight" fmla="*/ 165960 w 165240"/>
              <a:gd name="textAreaTop" fmla="*/ 0 h 225360"/>
              <a:gd name="textAreaBottom" fmla="*/ 226080 h 225360"/>
            </a:gdLst>
            <a:ahLst/>
            <a:cxnLst/>
            <a:rect l="textAreaLeft" t="textAreaTop" r="textAreaRight" b="textAreaBottom"/>
            <a:pathLst>
              <a:path w="846" h="1153">
                <a:moveTo>
                  <a:pt x="804" y="0"/>
                </a:moveTo>
                <a:cubicBezTo>
                  <a:pt x="798" y="0"/>
                  <a:pt x="792" y="3"/>
                  <a:pt x="786" y="9"/>
                </a:cubicBezTo>
                <a:cubicBezTo>
                  <a:pt x="751" y="21"/>
                  <a:pt x="179" y="497"/>
                  <a:pt x="1" y="1116"/>
                </a:cubicBezTo>
                <a:cubicBezTo>
                  <a:pt x="1" y="1128"/>
                  <a:pt x="1" y="1140"/>
                  <a:pt x="24" y="1152"/>
                </a:cubicBezTo>
                <a:cubicBezTo>
                  <a:pt x="24" y="1140"/>
                  <a:pt x="36" y="1140"/>
                  <a:pt x="60" y="1140"/>
                </a:cubicBezTo>
                <a:lnTo>
                  <a:pt x="72" y="1128"/>
                </a:lnTo>
                <a:cubicBezTo>
                  <a:pt x="251" y="533"/>
                  <a:pt x="822" y="57"/>
                  <a:pt x="822" y="57"/>
                </a:cubicBezTo>
                <a:cubicBezTo>
                  <a:pt x="846" y="45"/>
                  <a:pt x="846" y="21"/>
                  <a:pt x="822" y="9"/>
                </a:cubicBezTo>
                <a:cubicBezTo>
                  <a:pt x="816" y="3"/>
                  <a:pt x="810" y="0"/>
                  <a:pt x="804" y="0"/>
                </a:cubicBezTo>
                <a:close/>
              </a:path>
            </a:pathLst>
          </a:custGeom>
          <a:solidFill>
            <a:srgbClr val="FEF8E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47" name="Google Shape;496;p42"/>
          <p:cNvSpPr/>
          <p:nvPr/>
        </p:nvSpPr>
        <p:spPr>
          <a:xfrm>
            <a:off x="12359160" y="2644560"/>
            <a:ext cx="116280" cy="53280"/>
          </a:xfrm>
          <a:custGeom>
            <a:avLst/>
            <a:gdLst>
              <a:gd name="textAreaLeft" fmla="*/ 0 w 116280"/>
              <a:gd name="textAreaRight" fmla="*/ 117000 w 116280"/>
              <a:gd name="textAreaTop" fmla="*/ 0 h 53280"/>
              <a:gd name="textAreaBottom" fmla="*/ 54000 h 53280"/>
            </a:gdLst>
            <a:ahLst/>
            <a:cxnLst/>
            <a:rect l="textAreaLeft" t="textAreaTop" r="textAreaRight" b="textAreaBottom"/>
            <a:pathLst>
              <a:path w="596" h="275" fill="none">
                <a:moveTo>
                  <a:pt x="1" y="274"/>
                </a:moveTo>
                <a:cubicBezTo>
                  <a:pt x="191" y="179"/>
                  <a:pt x="394" y="96"/>
                  <a:pt x="596" y="0"/>
                </a:cubicBezTo>
              </a:path>
            </a:pathLst>
          </a:custGeom>
          <a:noFill/>
          <a:ln w="4475" cap="rnd">
            <a:solidFill>
              <a:srgbClr val="2AB59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27000" rIns="90000" bIns="2700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pt-BR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C392C13-0A73-45A3-B751-28E2C81D34AD}"/>
              </a:ext>
            </a:extLst>
          </p:cNvPr>
          <p:cNvSpPr txBox="1"/>
          <p:nvPr/>
        </p:nvSpPr>
        <p:spPr>
          <a:xfrm>
            <a:off x="907876" y="220750"/>
            <a:ext cx="80708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i="1" dirty="0"/>
              <a:t>DANÇA DE SÃO GONÇALO PATRIMÔNIO IMATERIAL DO BRASIL</a:t>
            </a:r>
          </a:p>
          <a:p>
            <a:endParaRPr lang="pt-BR" b="1" i="1" dirty="0"/>
          </a:p>
          <a:p>
            <a:r>
              <a:rPr lang="pt-BR" i="1" dirty="0"/>
              <a:t>A Dança de São Gonçalo foi registrada em 2012 pelo IPHAN (Instituto do Patrimônio Histórico e Artístico Nacional) como patrimônio imaterial da cultura brasileira. </a:t>
            </a:r>
          </a:p>
        </p:txBody>
      </p:sp>
      <p:pic>
        <p:nvPicPr>
          <p:cNvPr id="1026" name="Picture 2" descr="Resultado de imagem para animação sobre a dança de são gonçalo">
            <a:extLst>
              <a:ext uri="{FF2B5EF4-FFF2-40B4-BE49-F238E27FC236}">
                <a16:creationId xmlns:a16="http://schemas.microsoft.com/office/drawing/2014/main" id="{7B939B89-4ADD-4C78-BC94-270F694EDA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71" t="4893" r="22346"/>
          <a:stretch/>
        </p:blipFill>
        <p:spPr bwMode="auto">
          <a:xfrm>
            <a:off x="43780" y="225182"/>
            <a:ext cx="864096" cy="4669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7411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12066194</TotalTime>
  <Words>191</Words>
  <Application>Microsoft Office PowerPoint</Application>
  <PresentationFormat>Apresentação na tela (16:9)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Agency FB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EDITAL Quadrilha junina cainho da roça</dc:title>
  <dc:creator>usuario</dc:creator>
  <cp:lastModifiedBy>Lucas</cp:lastModifiedBy>
  <cp:revision>138</cp:revision>
  <cp:lastPrinted>2023-11-26T06:53:34Z</cp:lastPrinted>
  <dcterms:modified xsi:type="dcterms:W3CDTF">2025-04-15T11:33:12Z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19</vt:i4>
  </property>
  <property fmtid="{D5CDD505-2E9C-101B-9397-08002B2CF9AE}" pid="3" name="PresentationFormat">
    <vt:lpwstr>Apresentação na tela (16:9)</vt:lpwstr>
  </property>
  <property fmtid="{D5CDD505-2E9C-101B-9397-08002B2CF9AE}" pid="4" name="Slides">
    <vt:i4>19</vt:i4>
  </property>
</Properties>
</file>